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61" r:id="rId4"/>
    <p:sldId id="259" r:id="rId5"/>
    <p:sldId id="258" r:id="rId6"/>
    <p:sldId id="263" r:id="rId7"/>
    <p:sldId id="260"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7" d="100"/>
          <a:sy n="67" d="100"/>
        </p:scale>
        <p:origin x="4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7588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353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824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8876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096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237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520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460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494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74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4990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864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9/29/2019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14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395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601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9/29/2019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4400949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46" r:id="rId6"/>
    <p:sldLayoutId id="2147483747" r:id="rId7"/>
    <p:sldLayoutId id="2147483748" r:id="rId8"/>
    <p:sldLayoutId id="2147483749" r:id="rId9"/>
    <p:sldLayoutId id="2147483750" r:id="rId10"/>
    <p:sldLayoutId id="2147483757" r:id="rId11"/>
    <p:sldLayoutId id="2147483751" r:id="rId12"/>
    <p:sldLayoutId id="2147483752" r:id="rId13"/>
    <p:sldLayoutId id="2147483753" r:id="rId14"/>
    <p:sldLayoutId id="2147483754" r:id="rId15"/>
    <p:sldLayoutId id="2147483755" r:id="rId16"/>
    <p:sldLayoutId id="2147483756"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ourses.edx.org/courses/HarvardX/HDS1544.1x/2013_SOND/courseware/21309002d4e346d9bfc78c2749f6da65/be85334b70a94929b99501c41d0698c7/8?activate_block_id=i4x%3A%2F%2FHarvardX%2FHDS1544.1x%2Fvertical%2F33257d7d330f4373a89a9e09fc70213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urses.edx.org/courses/HarvardX/HDS1544.1x/2013_SOND/courseware/ddcf96ea906d4282946a2633bc562d89/84b103b4d8d14e1da0891b76ae68bcf0/6?activate_block_id=i4x%3A%2F%2FHarvardX%2FHDS1544.1x%2Fvertical%2F80c8c6df47a942429fa5bbf7a16d782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7EE792-3C66-45D0-89CC-C3C5E06F4683}"/>
              </a:ext>
            </a:extLst>
          </p:cNvPr>
          <p:cNvPicPr>
            <a:picLocks noChangeAspect="1"/>
          </p:cNvPicPr>
          <p:nvPr/>
        </p:nvPicPr>
        <p:blipFill rotWithShape="1">
          <a:blip r:embed="rId3"/>
          <a:srcRect t="3919" b="19289"/>
          <a:stretch/>
        </p:blipFill>
        <p:spPr>
          <a:xfrm>
            <a:off x="20" y="10"/>
            <a:ext cx="12191981" cy="6857990"/>
          </a:xfrm>
          <a:prstGeom prst="rect">
            <a:avLst/>
          </a:prstGeom>
        </p:spPr>
      </p:pic>
      <p:sp useBgFill="1">
        <p:nvSpPr>
          <p:cNvPr id="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3B4E211-67B3-41B9-8375-AF81590AE591}"/>
              </a:ext>
            </a:extLst>
          </p:cNvPr>
          <p:cNvSpPr>
            <a:spLocks noGrp="1"/>
          </p:cNvSpPr>
          <p:nvPr>
            <p:ph type="ctrTitle"/>
          </p:nvPr>
        </p:nvSpPr>
        <p:spPr>
          <a:xfrm>
            <a:off x="1316965" y="1673524"/>
            <a:ext cx="3485073" cy="2420504"/>
          </a:xfrm>
        </p:spPr>
        <p:txBody>
          <a:bodyPr>
            <a:normAutofit/>
          </a:bodyPr>
          <a:lstStyle/>
          <a:p>
            <a:pPr algn="l"/>
            <a:r>
              <a:rPr lang="en-US" sz="4000" dirty="0"/>
              <a:t>How to Read the Letters of Paul</a:t>
            </a:r>
          </a:p>
        </p:txBody>
      </p:sp>
      <p:sp>
        <p:nvSpPr>
          <p:cNvPr id="3" name="Subtitle 2">
            <a:extLst>
              <a:ext uri="{FF2B5EF4-FFF2-40B4-BE49-F238E27FC236}">
                <a16:creationId xmlns:a16="http://schemas.microsoft.com/office/drawing/2014/main" id="{D456D1EC-6E9F-4FBD-95D7-B4F579C0EFF2}"/>
              </a:ext>
            </a:extLst>
          </p:cNvPr>
          <p:cNvSpPr>
            <a:spLocks noGrp="1"/>
          </p:cNvSpPr>
          <p:nvPr>
            <p:ph type="subTitle" idx="1"/>
          </p:nvPr>
        </p:nvSpPr>
        <p:spPr>
          <a:xfrm>
            <a:off x="1316963" y="4157933"/>
            <a:ext cx="3485072" cy="1026544"/>
          </a:xfrm>
        </p:spPr>
        <p:txBody>
          <a:bodyPr>
            <a:normAutofit/>
          </a:bodyPr>
          <a:lstStyle/>
          <a:p>
            <a:pPr algn="l"/>
            <a:r>
              <a:rPr lang="en-US" dirty="0">
                <a:solidFill>
                  <a:srgbClr val="ECFA60"/>
                </a:solidFill>
              </a:rPr>
              <a:t>St. Paul &amp; the Redeemer</a:t>
            </a:r>
          </a:p>
          <a:p>
            <a:pPr algn="l"/>
            <a:r>
              <a:rPr lang="en-US" dirty="0">
                <a:solidFill>
                  <a:srgbClr val="ECFA60"/>
                </a:solidFill>
              </a:rPr>
              <a:t>September 29, 2019</a:t>
            </a:r>
          </a:p>
        </p:txBody>
      </p:sp>
    </p:spTree>
    <p:extLst>
      <p:ext uri="{BB962C8B-B14F-4D97-AF65-F5344CB8AC3E}">
        <p14:creationId xmlns:p14="http://schemas.microsoft.com/office/powerpoint/2010/main" val="2062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8B3D-A852-4959-95DF-F5E9823FD8CE}"/>
              </a:ext>
            </a:extLst>
          </p:cNvPr>
          <p:cNvSpPr>
            <a:spLocks noGrp="1"/>
          </p:cNvSpPr>
          <p:nvPr>
            <p:ph type="title"/>
          </p:nvPr>
        </p:nvSpPr>
        <p:spPr/>
        <p:txBody>
          <a:bodyPr/>
          <a:lstStyle/>
          <a:p>
            <a:r>
              <a:rPr lang="en-US" dirty="0"/>
              <a:t>What Do You Know About Paul’s Letters?</a:t>
            </a:r>
          </a:p>
        </p:txBody>
      </p:sp>
      <p:sp>
        <p:nvSpPr>
          <p:cNvPr id="3" name="Content Placeholder 2">
            <a:extLst>
              <a:ext uri="{FF2B5EF4-FFF2-40B4-BE49-F238E27FC236}">
                <a16:creationId xmlns:a16="http://schemas.microsoft.com/office/drawing/2014/main" id="{BEB02609-3AF8-4593-B0A6-7185C953293A}"/>
              </a:ext>
            </a:extLst>
          </p:cNvPr>
          <p:cNvSpPr>
            <a:spLocks noGrp="1"/>
          </p:cNvSpPr>
          <p:nvPr>
            <p:ph idx="1"/>
          </p:nvPr>
        </p:nvSpPr>
        <p:spPr/>
        <p:txBody>
          <a:bodyPr>
            <a:normAutofit/>
          </a:bodyPr>
          <a:lstStyle/>
          <a:p>
            <a:r>
              <a:rPr lang="en-US" sz="3200" dirty="0"/>
              <a:t>How many can you name?</a:t>
            </a:r>
          </a:p>
          <a:p>
            <a:r>
              <a:rPr lang="en-US" sz="3200" dirty="0"/>
              <a:t>Where have you heard them referenced?</a:t>
            </a:r>
          </a:p>
          <a:p>
            <a:r>
              <a:rPr lang="en-US" sz="3200" dirty="0"/>
              <a:t>What do you know about St. Paul?</a:t>
            </a:r>
          </a:p>
        </p:txBody>
      </p:sp>
    </p:spTree>
    <p:extLst>
      <p:ext uri="{BB962C8B-B14F-4D97-AF65-F5344CB8AC3E}">
        <p14:creationId xmlns:p14="http://schemas.microsoft.com/office/powerpoint/2010/main" val="149908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158E-DC94-4536-A98B-75BEB37EC6F6}"/>
              </a:ext>
            </a:extLst>
          </p:cNvPr>
          <p:cNvSpPr>
            <a:spLocks noGrp="1"/>
          </p:cNvSpPr>
          <p:nvPr>
            <p:ph type="title"/>
          </p:nvPr>
        </p:nvSpPr>
        <p:spPr/>
        <p:txBody>
          <a:bodyPr/>
          <a:lstStyle/>
          <a:p>
            <a:r>
              <a:rPr lang="en-US" dirty="0"/>
              <a:t>edX Course: The Letters of Paul</a:t>
            </a:r>
          </a:p>
        </p:txBody>
      </p:sp>
      <p:pic>
        <p:nvPicPr>
          <p:cNvPr id="5" name="Content Placeholder 4">
            <a:extLst>
              <a:ext uri="{FF2B5EF4-FFF2-40B4-BE49-F238E27FC236}">
                <a16:creationId xmlns:a16="http://schemas.microsoft.com/office/drawing/2014/main" id="{1521D2FB-83B8-46E1-B0E0-AB754AECE9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611" b="13333"/>
          <a:stretch/>
        </p:blipFill>
        <p:spPr>
          <a:xfrm>
            <a:off x="2583094" y="2157024"/>
            <a:ext cx="7015163" cy="3843726"/>
          </a:xfrm>
        </p:spPr>
      </p:pic>
    </p:spTree>
    <p:extLst>
      <p:ext uri="{BB962C8B-B14F-4D97-AF65-F5344CB8AC3E}">
        <p14:creationId xmlns:p14="http://schemas.microsoft.com/office/powerpoint/2010/main" val="389534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02D4-7928-4ACE-9BEA-26BFD00BBAA7}"/>
              </a:ext>
            </a:extLst>
          </p:cNvPr>
          <p:cNvSpPr>
            <a:spLocks noGrp="1"/>
          </p:cNvSpPr>
          <p:nvPr>
            <p:ph type="title"/>
          </p:nvPr>
        </p:nvSpPr>
        <p:spPr/>
        <p:txBody>
          <a:bodyPr/>
          <a:lstStyle/>
          <a:p>
            <a:r>
              <a:rPr lang="en-US" dirty="0"/>
              <a:t>How Did Paul’s Letters First Circulate?</a:t>
            </a:r>
          </a:p>
        </p:txBody>
      </p:sp>
      <p:sp>
        <p:nvSpPr>
          <p:cNvPr id="3" name="Content Placeholder 2">
            <a:extLst>
              <a:ext uri="{FF2B5EF4-FFF2-40B4-BE49-F238E27FC236}">
                <a16:creationId xmlns:a16="http://schemas.microsoft.com/office/drawing/2014/main" id="{6B40BE77-DCB0-43AE-835F-D9939EDE459C}"/>
              </a:ext>
            </a:extLst>
          </p:cNvPr>
          <p:cNvSpPr>
            <a:spLocks noGrp="1"/>
          </p:cNvSpPr>
          <p:nvPr>
            <p:ph idx="1"/>
          </p:nvPr>
        </p:nvSpPr>
        <p:spPr/>
        <p:txBody>
          <a:bodyPr/>
          <a:lstStyle/>
          <a:p>
            <a:r>
              <a:rPr lang="en-US" dirty="0">
                <a:hlinkClick r:id="rId2"/>
              </a:rPr>
              <a:t>Video</a:t>
            </a:r>
            <a:r>
              <a:rPr lang="en-US" dirty="0"/>
              <a:t> (Laura Nasrallah)</a:t>
            </a:r>
          </a:p>
        </p:txBody>
      </p:sp>
    </p:spTree>
    <p:extLst>
      <p:ext uri="{BB962C8B-B14F-4D97-AF65-F5344CB8AC3E}">
        <p14:creationId xmlns:p14="http://schemas.microsoft.com/office/powerpoint/2010/main" val="229092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59A77-73E9-465F-950E-7430751B8FE7}"/>
              </a:ext>
            </a:extLst>
          </p:cNvPr>
          <p:cNvSpPr>
            <a:spLocks noGrp="1"/>
          </p:cNvSpPr>
          <p:nvPr>
            <p:ph idx="1"/>
          </p:nvPr>
        </p:nvSpPr>
        <p:spPr>
          <a:xfrm>
            <a:off x="913795" y="809626"/>
            <a:ext cx="10353762" cy="5476874"/>
          </a:xfrm>
        </p:spPr>
        <p:txBody>
          <a:bodyPr>
            <a:normAutofit fontScale="92500" lnSpcReduction="10000"/>
          </a:bodyPr>
          <a:lstStyle/>
          <a:p>
            <a:pPr marL="36900" indent="0">
              <a:buNone/>
            </a:pPr>
            <a:r>
              <a:rPr lang="en-US" sz="2800" dirty="0"/>
              <a:t>… Let’s hope the teacher means that Christ’s love animates her feelings about her students, not that she intends to proselytize. But as you say, the religious assumptions of those around you are so pervasive that bringing a complaint might not do much except make school more unpleasant for your kids.</a:t>
            </a:r>
          </a:p>
          <a:p>
            <a:pPr marL="36900" indent="0">
              <a:buNone/>
            </a:pPr>
            <a:r>
              <a:rPr lang="en-US" sz="2800" dirty="0"/>
              <a:t>If your concerns are mostly about after-school Bible study or Christmas carols, I think you have to just shrug this off. When the annual Christmas concert comes around, you can tell your children you know it’s not your holiday, but it’s a lovely one for those who celebrate it with beautiful music and you’re all going to just enjoy. Mostly, you need to be teaching your children that you will treat those of different faiths with the respect with which you wish all of them treated you.</a:t>
            </a:r>
          </a:p>
          <a:p>
            <a:pPr marL="36900" indent="0" algn="r">
              <a:buNone/>
            </a:pPr>
            <a:r>
              <a:rPr lang="en-US" sz="2800" dirty="0"/>
              <a:t>Emily </a:t>
            </a:r>
            <a:r>
              <a:rPr lang="en-US" sz="2800" dirty="0" err="1"/>
              <a:t>Yoffe</a:t>
            </a:r>
            <a:r>
              <a:rPr lang="en-US" sz="2800" dirty="0"/>
              <a:t>, </a:t>
            </a:r>
            <a:r>
              <a:rPr lang="en-US" sz="2800" i="1" dirty="0"/>
              <a:t>Dear Prudence</a:t>
            </a:r>
            <a:r>
              <a:rPr lang="en-US" sz="2800" dirty="0"/>
              <a:t>, September 3, 2013</a:t>
            </a:r>
            <a:endParaRPr lang="en-US" sz="2800" i="1" dirty="0"/>
          </a:p>
        </p:txBody>
      </p:sp>
    </p:spTree>
    <p:extLst>
      <p:ext uri="{BB962C8B-B14F-4D97-AF65-F5344CB8AC3E}">
        <p14:creationId xmlns:p14="http://schemas.microsoft.com/office/powerpoint/2010/main" val="41654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F3A5-67CE-4E22-A6FB-865920925919}"/>
              </a:ext>
            </a:extLst>
          </p:cNvPr>
          <p:cNvSpPr>
            <a:spLocks noGrp="1"/>
          </p:cNvSpPr>
          <p:nvPr>
            <p:ph type="title"/>
          </p:nvPr>
        </p:nvSpPr>
        <p:spPr/>
        <p:txBody>
          <a:bodyPr/>
          <a:lstStyle/>
          <a:p>
            <a:r>
              <a:rPr lang="en-US" dirty="0"/>
              <a:t>What Can We Presuppose About the Writer?</a:t>
            </a:r>
          </a:p>
        </p:txBody>
      </p:sp>
      <p:sp>
        <p:nvSpPr>
          <p:cNvPr id="3" name="Content Placeholder 2">
            <a:extLst>
              <a:ext uri="{FF2B5EF4-FFF2-40B4-BE49-F238E27FC236}">
                <a16:creationId xmlns:a16="http://schemas.microsoft.com/office/drawing/2014/main" id="{837F2136-2556-47A3-99D8-7ACB6BEC6EDB}"/>
              </a:ext>
            </a:extLst>
          </p:cNvPr>
          <p:cNvSpPr>
            <a:spLocks noGrp="1"/>
          </p:cNvSpPr>
          <p:nvPr>
            <p:ph idx="1"/>
          </p:nvPr>
        </p:nvSpPr>
        <p:spPr/>
        <p:txBody>
          <a:bodyPr>
            <a:normAutofit/>
          </a:bodyPr>
          <a:lstStyle/>
          <a:p>
            <a:r>
              <a:rPr lang="en-US" sz="2400" dirty="0"/>
              <a:t>What is the writer’s context (time, place, cultural milieu)?</a:t>
            </a:r>
          </a:p>
          <a:p>
            <a:r>
              <a:rPr lang="en-US" sz="2400" dirty="0"/>
              <a:t>What are the writer’s values?</a:t>
            </a:r>
          </a:p>
          <a:p>
            <a:r>
              <a:rPr lang="en-US" sz="2400" dirty="0"/>
              <a:t>How are those values in conflict with someone else’s?</a:t>
            </a:r>
          </a:p>
          <a:p>
            <a:r>
              <a:rPr lang="en-US" sz="2400" dirty="0"/>
              <a:t>Why might the writer be asking for advice?</a:t>
            </a:r>
          </a:p>
          <a:p>
            <a:r>
              <a:rPr lang="en-US" sz="2400" dirty="0"/>
              <a:t>Do you agree with the advice given?</a:t>
            </a:r>
          </a:p>
          <a:p>
            <a:r>
              <a:rPr lang="en-US" sz="2400" dirty="0"/>
              <a:t>What do you wish you knew from the original letter?</a:t>
            </a:r>
          </a:p>
          <a:p>
            <a:r>
              <a:rPr lang="en-US" sz="2400" dirty="0"/>
              <a:t>How would that additional information be helpful?</a:t>
            </a:r>
          </a:p>
        </p:txBody>
      </p:sp>
    </p:spTree>
    <p:extLst>
      <p:ext uri="{BB962C8B-B14F-4D97-AF65-F5344CB8AC3E}">
        <p14:creationId xmlns:p14="http://schemas.microsoft.com/office/powerpoint/2010/main" val="16573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2184-4AFF-4D2A-BBCF-2B81443F594F}"/>
              </a:ext>
            </a:extLst>
          </p:cNvPr>
          <p:cNvSpPr>
            <a:spLocks noGrp="1"/>
          </p:cNvSpPr>
          <p:nvPr>
            <p:ph type="title"/>
          </p:nvPr>
        </p:nvSpPr>
        <p:spPr/>
        <p:txBody>
          <a:bodyPr/>
          <a:lstStyle/>
          <a:p>
            <a:r>
              <a:rPr lang="en-US" dirty="0"/>
              <a:t>Presuppositions in Reading Paul</a:t>
            </a:r>
          </a:p>
        </p:txBody>
      </p:sp>
      <p:sp>
        <p:nvSpPr>
          <p:cNvPr id="3" name="Content Placeholder 2">
            <a:extLst>
              <a:ext uri="{FF2B5EF4-FFF2-40B4-BE49-F238E27FC236}">
                <a16:creationId xmlns:a16="http://schemas.microsoft.com/office/drawing/2014/main" id="{A2B862D5-6781-45F1-B460-B1A5AC2987CF}"/>
              </a:ext>
            </a:extLst>
          </p:cNvPr>
          <p:cNvSpPr>
            <a:spLocks noGrp="1"/>
          </p:cNvSpPr>
          <p:nvPr>
            <p:ph idx="1"/>
          </p:nvPr>
        </p:nvSpPr>
        <p:spPr>
          <a:xfrm>
            <a:off x="913795" y="1866900"/>
            <a:ext cx="10478105" cy="4448175"/>
          </a:xfrm>
        </p:spPr>
        <p:txBody>
          <a:bodyPr>
            <a:normAutofit/>
          </a:bodyPr>
          <a:lstStyle/>
          <a:p>
            <a:r>
              <a:rPr lang="en-US" sz="2400" b="1" dirty="0"/>
              <a:t>Question:</a:t>
            </a:r>
            <a:r>
              <a:rPr lang="en-US" sz="2400" dirty="0"/>
              <a:t> If Paul is addressing an issue, someone asked him a question about it.</a:t>
            </a:r>
          </a:p>
          <a:p>
            <a:pPr lvl="1"/>
            <a:r>
              <a:rPr lang="en-US" sz="2000" i="1" dirty="0"/>
              <a:t>What is the question Paul is trying to answer?</a:t>
            </a:r>
          </a:p>
          <a:p>
            <a:r>
              <a:rPr lang="en-US" sz="2400" b="1" dirty="0"/>
              <a:t>Conflict: </a:t>
            </a:r>
            <a:r>
              <a:rPr lang="en-US" sz="2400" dirty="0"/>
              <a:t>If someone wrote to Paul with a question, it is because of a conflict, problem, or disagreement within the community.</a:t>
            </a:r>
          </a:p>
          <a:p>
            <a:pPr lvl="1"/>
            <a:r>
              <a:rPr lang="en-US" sz="2000" i="1" dirty="0"/>
              <a:t>What is the conflict Paul is trying to address? What are the different perspectives on the issue?</a:t>
            </a:r>
          </a:p>
          <a:p>
            <a:r>
              <a:rPr lang="en-US" sz="2400" b="1" dirty="0"/>
              <a:t>Purpose:</a:t>
            </a:r>
            <a:r>
              <a:rPr lang="en-US" sz="2400" dirty="0"/>
              <a:t> If Paul bothered to answer the question, he believed that its answer was significant to his readers’ relationship with Jesus Christ.</a:t>
            </a:r>
          </a:p>
          <a:p>
            <a:pPr lvl="1"/>
            <a:r>
              <a:rPr lang="en-US" sz="2000" i="1" dirty="0"/>
              <a:t>What is the larger purpose of addressing this issue?</a:t>
            </a:r>
          </a:p>
        </p:txBody>
      </p:sp>
    </p:spTree>
    <p:extLst>
      <p:ext uri="{BB962C8B-B14F-4D97-AF65-F5344CB8AC3E}">
        <p14:creationId xmlns:p14="http://schemas.microsoft.com/office/powerpoint/2010/main" val="218807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C8A2-1444-4332-A00B-5500DC5B16AE}"/>
              </a:ext>
            </a:extLst>
          </p:cNvPr>
          <p:cNvSpPr>
            <a:spLocks noGrp="1"/>
          </p:cNvSpPr>
          <p:nvPr>
            <p:ph type="title"/>
          </p:nvPr>
        </p:nvSpPr>
        <p:spPr/>
        <p:txBody>
          <a:bodyPr/>
          <a:lstStyle/>
          <a:p>
            <a:r>
              <a:rPr lang="en-US" dirty="0"/>
              <a:t>Handout: Question, Conflict, Purpose</a:t>
            </a:r>
          </a:p>
        </p:txBody>
      </p:sp>
      <p:sp>
        <p:nvSpPr>
          <p:cNvPr id="3" name="Content Placeholder 2">
            <a:extLst>
              <a:ext uri="{FF2B5EF4-FFF2-40B4-BE49-F238E27FC236}">
                <a16:creationId xmlns:a16="http://schemas.microsoft.com/office/drawing/2014/main" id="{583CED98-1630-4140-90C3-6AF6F1F35B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934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CD73-9832-4B2E-BF95-5B8A0DD1A6D7}"/>
              </a:ext>
            </a:extLst>
          </p:cNvPr>
          <p:cNvSpPr>
            <a:spLocks noGrp="1"/>
          </p:cNvSpPr>
          <p:nvPr>
            <p:ph type="title"/>
          </p:nvPr>
        </p:nvSpPr>
        <p:spPr/>
        <p:txBody>
          <a:bodyPr>
            <a:normAutofit fontScale="90000"/>
          </a:bodyPr>
          <a:lstStyle/>
          <a:p>
            <a:r>
              <a:rPr lang="en-US" dirty="0"/>
              <a:t>Wisdom, Knowledge &amp; Prophecy in 1 Corinthians</a:t>
            </a:r>
          </a:p>
        </p:txBody>
      </p:sp>
      <p:sp>
        <p:nvSpPr>
          <p:cNvPr id="3" name="Content Placeholder 2">
            <a:extLst>
              <a:ext uri="{FF2B5EF4-FFF2-40B4-BE49-F238E27FC236}">
                <a16:creationId xmlns:a16="http://schemas.microsoft.com/office/drawing/2014/main" id="{CAE597B9-825A-4C59-B29D-945190A699DE}"/>
              </a:ext>
            </a:extLst>
          </p:cNvPr>
          <p:cNvSpPr>
            <a:spLocks noGrp="1"/>
          </p:cNvSpPr>
          <p:nvPr>
            <p:ph idx="1"/>
          </p:nvPr>
        </p:nvSpPr>
        <p:spPr/>
        <p:txBody>
          <a:bodyPr/>
          <a:lstStyle/>
          <a:p>
            <a:r>
              <a:rPr lang="en-US" dirty="0">
                <a:hlinkClick r:id="rId2"/>
              </a:rPr>
              <a:t>Video</a:t>
            </a:r>
            <a:r>
              <a:rPr lang="en-US" dirty="0"/>
              <a:t> (Laura Nasrallah)</a:t>
            </a:r>
          </a:p>
        </p:txBody>
      </p:sp>
    </p:spTree>
    <p:extLst>
      <p:ext uri="{BB962C8B-B14F-4D97-AF65-F5344CB8AC3E}">
        <p14:creationId xmlns:p14="http://schemas.microsoft.com/office/powerpoint/2010/main" val="905875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23820"/>
      </a:dk2>
      <a:lt2>
        <a:srgbClr val="E8E2E3"/>
      </a:lt2>
      <a:accent1>
        <a:srgbClr val="20B4A7"/>
      </a:accent1>
      <a:accent2>
        <a:srgbClr val="14B765"/>
      </a:accent2>
      <a:accent3>
        <a:srgbClr val="21B92D"/>
      </a:accent3>
      <a:accent4>
        <a:srgbClr val="4AB614"/>
      </a:accent4>
      <a:accent5>
        <a:srgbClr val="8AAD1F"/>
      </a:accent5>
      <a:accent6>
        <a:srgbClr val="BB9F14"/>
      </a:accent6>
      <a:hlink>
        <a:srgbClr val="658B2E"/>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70</TotalTime>
  <Words>430</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Calisto MT</vt:lpstr>
      <vt:lpstr>Wingdings 2</vt:lpstr>
      <vt:lpstr>SlateVTI</vt:lpstr>
      <vt:lpstr>How to Read the Letters of Paul</vt:lpstr>
      <vt:lpstr>What Do You Know About Paul’s Letters?</vt:lpstr>
      <vt:lpstr>edX Course: The Letters of Paul</vt:lpstr>
      <vt:lpstr>How Did Paul’s Letters First Circulate?</vt:lpstr>
      <vt:lpstr>PowerPoint Presentation</vt:lpstr>
      <vt:lpstr>What Can We Presuppose About the Writer?</vt:lpstr>
      <vt:lpstr>Presuppositions in Reading Paul</vt:lpstr>
      <vt:lpstr>Handout: Question, Conflict, Purpose</vt:lpstr>
      <vt:lpstr>Wisdom, Knowledge &amp; Prophecy in 1 Corinthians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Letters of Paul</dc:title>
  <dc:creator> </dc:creator>
  <cp:lastModifiedBy> </cp:lastModifiedBy>
  <cp:revision>5</cp:revision>
  <dcterms:created xsi:type="dcterms:W3CDTF">2019-09-29T11:36:50Z</dcterms:created>
  <dcterms:modified xsi:type="dcterms:W3CDTF">2019-09-29T12:47:29Z</dcterms:modified>
</cp:coreProperties>
</file>